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AB6C-9ADF-41EF-9DEE-AE46D4ECACFE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6A14-7518-4B44-A498-C73C896CB3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5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76AE7-4AD7-40F8-A922-3AB02EF1F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BDE062-1661-4467-8DE3-F6747429C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2A031D-D697-4C71-85B4-5F9EA1C3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DF591-DFE5-4FFC-BDE6-26148964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736533-2242-4CBA-A3E3-AB6E98C7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F88162-B130-4BB4-B783-1A1B6E58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C526E7-F6A8-43F4-ACA1-1BB710AE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ECD57-F148-44FE-A3E5-D98CE8E0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89C5A-D50F-48BC-878F-96DE3979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28C9D-0806-4BCE-B936-14A4E80A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34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2F06E4-3B09-4B8D-AC28-40F9C27EE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C97465-3301-481D-8914-C0E8B1501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D555FB-9BBE-44B8-AA2B-2ECD349F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E2C77-E88A-4CE9-BA56-5071FEEF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9F0B9-96EC-4B0D-8DDE-410523C9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91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0BADF-40AB-41C3-9C8E-587820C8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76F198-981C-4071-AE76-F3BA7BAFC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ED6D9F-D49C-4ABB-8CA4-39EE97A9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7FBC44-4F89-42A4-9C6F-6501D689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389F6-57FD-4AE4-8370-B1F31E61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45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1F65A-53F0-4CBF-BA79-53EEC426C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4450DE-FF61-424A-B6F0-18CA46174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A7D487-DA2F-4111-B9BE-363DDA64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609882-2509-43A6-8058-1F39C823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538BFD-4E0D-40CF-88F6-7A17C615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07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3AE40-F3BF-452D-B209-E9ED2B6E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B7C63F-E7E1-4F89-A546-F3293D259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3234C6-79FE-4A20-AC47-C66451431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B135DA-6B27-4401-A1F7-3AC3AF53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8FE72C-6E67-4C1C-8234-C6BB7919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A96382-D778-4D2A-A6C7-881A9755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8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984736-9E67-4FC3-901A-4434C8FB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23F172-D1A4-4C2A-9285-EB385BCE1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560251-20E1-490F-AF4E-9D1C89A06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03607F-D569-4745-BA6E-E2BDB15D4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FB7C30-A032-454B-924E-FB0A65122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30EAC8-51CD-4FE3-B5CA-BE78FAF6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9C1B87-4E6F-40A2-A9C1-A22FCAEF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183696-E76F-431D-BADA-2C9D80DB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E58AD-58FF-442C-8A6A-105A1F61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454D0A-AC62-48BF-894A-ABB441B0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C62B62-268B-41E6-AD03-AA5B08E1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A6A491-D7D3-423B-8C9E-4268F321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841F58-18F3-4A8D-999C-2A708BDC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0BD1E1-6296-41EC-8B69-02660DA0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D29686-C071-4384-9C8B-8A7DD17B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63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F0E48-A0C4-4BC5-B5B1-593C1376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80EB6D-5679-4762-83C0-299649E94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853CF-0ED1-4E57-ACC2-15330D90F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F0E054-FC32-4A2D-85CD-09758A19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952427-05A1-43A6-8173-F6508FF1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AF1C01-DA9A-4228-8CBA-78C22D0C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05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E6D3D-93C4-4264-BCCF-098772B4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0F4514A-4BF3-4342-9CA4-A5EE80786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1C127F-5907-4573-9C2A-6557A0AAC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C1B3B3-D67A-4DE0-85BF-29DE7E03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850D80-0DAC-4E13-9E35-7ED3B525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0CFC16-7FE2-4766-8C58-84365854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C5299E-4810-4DCE-9851-C236A519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1030B7-F4B4-4EFD-AF59-053896329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A0FF08-CD25-4D66-B57B-1FC3FA6B3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B4CA-4418-40DB-A731-445DA68EFCA0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83039B-21BC-43BA-9B14-D41BEF4B0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46A52A-DAFA-4FE9-A138-D8D0AF95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3477-9875-49A7-A85A-175EC5406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0C37F6C-ADB1-4702-B182-F3CAD059AA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948"/>
            <a:ext cx="12192000" cy="6860639"/>
          </a:xfrm>
          <a:prstGeom prst="rect">
            <a:avLst/>
          </a:prstGeom>
          <a:gradFill>
            <a:gsLst>
              <a:gs pos="66000">
                <a:schemeClr val="accent6">
                  <a:alpha val="34000"/>
                  <a:lumMod val="31000"/>
                  <a:lumOff val="69000"/>
                </a:schemeClr>
              </a:gs>
              <a:gs pos="56500">
                <a:srgbClr val="DBECD0"/>
              </a:gs>
              <a:gs pos="47000">
                <a:schemeClr val="accent6">
                  <a:lumMod val="5000"/>
                  <a:lumOff val="95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87620">
                <a:srgbClr val="C6E1B5"/>
              </a:gs>
              <a:gs pos="8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  <a:alpha val="48000"/>
                </a:schemeClr>
              </a:gs>
            </a:gsLst>
            <a:lin ang="5400000" scaled="1"/>
          </a:gradFill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CE25CF9-9E7C-4301-99CA-DE6DF2534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56209"/>
              </p:ext>
            </p:extLst>
          </p:nvPr>
        </p:nvGraphicFramePr>
        <p:xfrm>
          <a:off x="3390764" y="3273243"/>
          <a:ext cx="5410472" cy="72644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4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日程・時間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8068" marB="480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　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回目</a:t>
                      </a:r>
                    </a:p>
                  </a:txBody>
                  <a:tcPr marL="91432" marR="91432" marT="48068" marB="480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　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回目</a:t>
                      </a:r>
                    </a:p>
                  </a:txBody>
                  <a:tcPr marL="91432" marR="91432" marT="48068" marB="480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2023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6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月ｺｰｽ</a:t>
                      </a:r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8068" marB="480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887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 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日（金）　　  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（金）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8068" marB="480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24" marR="91424" marT="47997" marB="479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6497559-64DF-407E-A607-062AE306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799" y="972619"/>
            <a:ext cx="7445503" cy="874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sq" cmpd="thickThin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0897" tIns="40448" rIns="80897" bIns="40448"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ja-JP" sz="18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8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開催となります。看護師，ソーシャルワーカー，社会保険労務士などからのレクチャーを基に学んでいき，問題解決を支援いたします。</a:t>
            </a:r>
            <a:r>
              <a:rPr lang="en-US" altLang="ja-JP" sz="14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就職の斡旋（あっせん）ではございません。</a:t>
            </a:r>
            <a:endParaRPr lang="en-US" altLang="ja-JP" sz="1400" b="1" kern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2A5A6A-080D-4AF6-A7F4-16DC09AD2C89}"/>
              </a:ext>
            </a:extLst>
          </p:cNvPr>
          <p:cNvSpPr/>
          <p:nvPr/>
        </p:nvSpPr>
        <p:spPr>
          <a:xfrm>
            <a:off x="1622012" y="435582"/>
            <a:ext cx="10099702" cy="5370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がん患者さんの治療と仕事の両立を支援します！</a:t>
            </a:r>
            <a:endParaRPr kumimoji="1" lang="en-US" altLang="ja-JP" sz="28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WEB</a:t>
            </a:r>
            <a:r>
              <a:rPr kumimoji="1" lang="ja-JP" altLang="en-US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ワーキングサポート　</a:t>
            </a:r>
            <a:r>
              <a:rPr kumimoji="1" lang="en-US" altLang="ja-JP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2022</a:t>
            </a:r>
            <a:r>
              <a:rPr kumimoji="1" lang="ja-JP" altLang="en-US" sz="32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年度～</a:t>
            </a:r>
            <a:endParaRPr kumimoji="1" lang="en-US" altLang="ja-JP" sz="32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30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7">
            <a:extLst>
              <a:ext uri="{FF2B5EF4-FFF2-40B4-BE49-F238E27FC236}">
                <a16:creationId xmlns:a16="http://schemas.microsoft.com/office/drawing/2014/main" id="{E9027E61-B335-46F4-9EFA-F9B46F2EB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43" y="4053095"/>
            <a:ext cx="53070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</a:p>
          <a:p>
            <a:pPr eaLnBrk="1" hangingPunct="1"/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WEB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開催：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</a:p>
          <a:p>
            <a:pPr eaLnBrk="1" hangingPunct="1"/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病院ホームページ又は，左記二次元コードから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/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お申込みください。</a:t>
            </a: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/>
            <a:r>
              <a:rPr lang="en-US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対面開催ではありませんのでご注意ください。</a:t>
            </a:r>
            <a:endParaRPr kumimoji="1" lang="en-US" altLang="ja-JP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/>
            <a:r>
              <a:rPr kumimoji="1" lang="en-US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申込〆切は開催予定日の１週間前までです。</a:t>
            </a:r>
          </a:p>
        </p:txBody>
      </p:sp>
      <p:sp>
        <p:nvSpPr>
          <p:cNvPr id="14" name="角丸四角形 11">
            <a:extLst>
              <a:ext uri="{FF2B5EF4-FFF2-40B4-BE49-F238E27FC236}">
                <a16:creationId xmlns:a16="http://schemas.microsoft.com/office/drawing/2014/main" id="{8D11B863-CA3C-4E30-A726-EA1A0C3C5074}"/>
              </a:ext>
            </a:extLst>
          </p:cNvPr>
          <p:cNvSpPr/>
          <p:nvPr/>
        </p:nvSpPr>
        <p:spPr>
          <a:xfrm>
            <a:off x="3859484" y="5860832"/>
            <a:ext cx="5307012" cy="811728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日本大学医学部附属板橋病院１階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</a:t>
            </a:r>
            <a:r>
              <a:rPr kumimoji="1" lang="ja-JP" altLang="en-US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ｰ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3972-0011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</a:p>
        </p:txBody>
      </p:sp>
      <p:pic>
        <p:nvPicPr>
          <p:cNvPr id="15" name="Picture 4" descr="ハローワークのイラスト「係員と面談」">
            <a:extLst>
              <a:ext uri="{FF2B5EF4-FFF2-40B4-BE49-F238E27FC236}">
                <a16:creationId xmlns:a16="http://schemas.microsoft.com/office/drawing/2014/main" id="{18044FBC-58DB-4960-8A11-EFD1246D6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27" y="5187201"/>
            <a:ext cx="1626406" cy="177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円形吹き出し 6">
            <a:extLst>
              <a:ext uri="{FF2B5EF4-FFF2-40B4-BE49-F238E27FC236}">
                <a16:creationId xmlns:a16="http://schemas.microsoft.com/office/drawing/2014/main" id="{7B4F865E-E874-4B28-B837-E23571A8BC1C}"/>
              </a:ext>
            </a:extLst>
          </p:cNvPr>
          <p:cNvSpPr/>
          <p:nvPr/>
        </p:nvSpPr>
        <p:spPr>
          <a:xfrm>
            <a:off x="920127" y="3794989"/>
            <a:ext cx="2721178" cy="1169987"/>
          </a:xfrm>
          <a:prstGeom prst="wedgeEllipseCallout">
            <a:avLst>
              <a:gd name="adj1" fmla="val -4477"/>
              <a:gd name="adj2" fmla="val 676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ハローワークや</a:t>
            </a:r>
            <a:endParaRPr kumimoji="1" lang="en-US" altLang="ja-JP" sz="1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面接でなんと言えばいい？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A2F3990-4019-4A6F-93FB-4AED00F5C721}"/>
              </a:ext>
            </a:extLst>
          </p:cNvPr>
          <p:cNvSpPr/>
          <p:nvPr/>
        </p:nvSpPr>
        <p:spPr>
          <a:xfrm rot="1378945">
            <a:off x="2005332" y="5505222"/>
            <a:ext cx="404812" cy="377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0B9BF2E-5A38-4700-ADCE-441300AFBD8F}"/>
              </a:ext>
            </a:extLst>
          </p:cNvPr>
          <p:cNvSpPr/>
          <p:nvPr/>
        </p:nvSpPr>
        <p:spPr>
          <a:xfrm rot="1378945">
            <a:off x="1852494" y="5435373"/>
            <a:ext cx="404812" cy="377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B41929D-1408-4E2E-8BED-76A712638079}"/>
              </a:ext>
            </a:extLst>
          </p:cNvPr>
          <p:cNvSpPr/>
          <p:nvPr/>
        </p:nvSpPr>
        <p:spPr>
          <a:xfrm rot="1084498">
            <a:off x="2112284" y="5769638"/>
            <a:ext cx="4159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kern="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💦</a:t>
            </a:r>
            <a:endParaRPr lang="ja-JP" altLang="en-US" dirty="0">
              <a:latin typeface="+mn-lt"/>
            </a:endParaRPr>
          </a:p>
        </p:txBody>
      </p:sp>
      <p:sp>
        <p:nvSpPr>
          <p:cNvPr id="21" name="円/楕円 15">
            <a:extLst>
              <a:ext uri="{FF2B5EF4-FFF2-40B4-BE49-F238E27FC236}">
                <a16:creationId xmlns:a16="http://schemas.microsoft.com/office/drawing/2014/main" id="{69EC9EE5-A4CB-4F5D-B765-02C1ADC24069}"/>
              </a:ext>
            </a:extLst>
          </p:cNvPr>
          <p:cNvSpPr/>
          <p:nvPr/>
        </p:nvSpPr>
        <p:spPr>
          <a:xfrm>
            <a:off x="8752067" y="3307267"/>
            <a:ext cx="1920997" cy="873125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履歴書はどう書けばいい</a:t>
            </a:r>
            <a:r>
              <a:rPr kumimoji="1" lang="en-US" altLang="ja-JP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?</a:t>
            </a:r>
            <a:endParaRPr kumimoji="1" lang="ja-JP" altLang="en-US" sz="1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2" name="Picture 2" descr="退職を考えている女性会社員のイラスト">
            <a:extLst>
              <a:ext uri="{FF2B5EF4-FFF2-40B4-BE49-F238E27FC236}">
                <a16:creationId xmlns:a16="http://schemas.microsoft.com/office/drawing/2014/main" id="{282B5102-7BBC-4E7C-AA08-123733528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39" y="4015266"/>
            <a:ext cx="2043112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円/楕円 5">
            <a:extLst>
              <a:ext uri="{FF2B5EF4-FFF2-40B4-BE49-F238E27FC236}">
                <a16:creationId xmlns:a16="http://schemas.microsoft.com/office/drawing/2014/main" id="{08F77782-97EA-474E-B987-37837AC3CA0E}"/>
              </a:ext>
            </a:extLst>
          </p:cNvPr>
          <p:cNvSpPr/>
          <p:nvPr/>
        </p:nvSpPr>
        <p:spPr>
          <a:xfrm>
            <a:off x="8488558" y="5059620"/>
            <a:ext cx="1526651" cy="834602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就職</a:t>
            </a:r>
            <a:endParaRPr kumimoji="1" lang="en-US" altLang="ja-JP" sz="1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どうしよう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01385D88-5245-4C6D-B6D1-243E2815866E}"/>
              </a:ext>
            </a:extLst>
          </p:cNvPr>
          <p:cNvSpPr/>
          <p:nvPr/>
        </p:nvSpPr>
        <p:spPr>
          <a:xfrm>
            <a:off x="1075245" y="57890"/>
            <a:ext cx="1823351" cy="763064"/>
          </a:xfrm>
          <a:prstGeom prst="roundRect">
            <a:avLst/>
          </a:prstGeom>
          <a:solidFill>
            <a:srgbClr val="F9F0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参加費無料</a:t>
            </a:r>
            <a:endParaRPr kumimoji="1" lang="en-US" altLang="ja-JP" sz="20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事前申込み制</a:t>
            </a: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650871F4-FB36-4FD4-B1A8-094CF86FE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33671"/>
              </p:ext>
            </p:extLst>
          </p:nvPr>
        </p:nvGraphicFramePr>
        <p:xfrm>
          <a:off x="1794799" y="1856805"/>
          <a:ext cx="7138987" cy="13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1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8" marR="99068" marT="48015" marB="48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9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　容</a:t>
                      </a:r>
                      <a:r>
                        <a:rPr kumimoji="1" lang="en-US" altLang="ja-JP" sz="19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7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１コース全</a:t>
                      </a:r>
                      <a:r>
                        <a:rPr kumimoji="1" lang="en-US" altLang="ja-JP" sz="17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7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回。途中からもご参加いただけます。</a:t>
                      </a:r>
                    </a:p>
                  </a:txBody>
                  <a:tcPr marL="99068" marR="99068" marT="48015" marB="480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１回目</a:t>
                      </a:r>
                    </a:p>
                  </a:txBody>
                  <a:tcPr marL="99068" marR="99068" marT="48015" marB="48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自己紹介（自分の就労上の問題について），休職中の過ごし方，</a:t>
                      </a:r>
                      <a:endParaRPr kumimoji="1" lang="en-US" altLang="ja-JP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再就職について，仕事と治療の両立について，</a:t>
                      </a:r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ミニレクチャー</a:t>
                      </a:r>
                    </a:p>
                  </a:txBody>
                  <a:tcPr marL="99068" marR="99068" marT="48015" marB="480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２回目</a:t>
                      </a:r>
                    </a:p>
                  </a:txBody>
                  <a:tcPr marL="99068" marR="99068" marT="48015" marB="480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労働条件について，社会保障制度について，ミニレクチャー</a:t>
                      </a:r>
                    </a:p>
                  </a:txBody>
                  <a:tcPr marL="99068" marR="99068" marT="48015" marB="480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円/楕円 8">
            <a:extLst>
              <a:ext uri="{FF2B5EF4-FFF2-40B4-BE49-F238E27FC236}">
                <a16:creationId xmlns:a16="http://schemas.microsoft.com/office/drawing/2014/main" id="{202DA65B-2BD3-4EFB-B8E4-96989FA1B914}"/>
              </a:ext>
            </a:extLst>
          </p:cNvPr>
          <p:cNvSpPr/>
          <p:nvPr/>
        </p:nvSpPr>
        <p:spPr>
          <a:xfrm>
            <a:off x="8862091" y="2145654"/>
            <a:ext cx="2043112" cy="115570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職場にガンだと言わないと</a:t>
            </a:r>
            <a:endParaRPr kumimoji="1" lang="en-US" altLang="ja-JP" sz="1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ダメ</a:t>
            </a:r>
            <a:r>
              <a:rPr kumimoji="1" lang="en-US" altLang="ja-JP" sz="16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?</a:t>
            </a:r>
            <a:endParaRPr kumimoji="1" lang="ja-JP" altLang="en-US" sz="16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4E1F5259-DAD4-4940-AB2C-2983D0E5AA26}"/>
              </a:ext>
            </a:extLst>
          </p:cNvPr>
          <p:cNvSpPr/>
          <p:nvPr/>
        </p:nvSpPr>
        <p:spPr>
          <a:xfrm>
            <a:off x="9234356" y="763868"/>
            <a:ext cx="1983310" cy="1507494"/>
          </a:xfrm>
          <a:prstGeom prst="wedgeEllipseCallout">
            <a:avLst>
              <a:gd name="adj1" fmla="val -8129"/>
              <a:gd name="adj2" fmla="val 46765"/>
            </a:avLst>
          </a:prstGeom>
          <a:solidFill>
            <a:srgbClr val="F9F0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3912B2-7A30-4629-BA31-F750638E3E42}"/>
              </a:ext>
            </a:extLst>
          </p:cNvPr>
          <p:cNvSpPr txBox="1"/>
          <p:nvPr/>
        </p:nvSpPr>
        <p:spPr>
          <a:xfrm>
            <a:off x="9553773" y="823535"/>
            <a:ext cx="1545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ひとりで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悩まないで一緒に考えましょう！</a:t>
            </a:r>
          </a:p>
        </p:txBody>
      </p:sp>
      <p:pic>
        <p:nvPicPr>
          <p:cNvPr id="25" name="Picture 2" descr="https://qr.quel.jp/tmp/80cb8f2a7a5b04fb43b0b033e02480d7670d6d55.png">
            <a:extLst>
              <a:ext uri="{FF2B5EF4-FFF2-40B4-BE49-F238E27FC236}">
                <a16:creationId xmlns:a16="http://schemas.microsoft.com/office/drawing/2014/main" id="{EA92B23D-3927-4DBB-AC5D-F4EB9F872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91" y="5321949"/>
            <a:ext cx="1289519" cy="132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67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274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BIZ UDPゴシック</vt:lpstr>
      <vt:lpstr>HGPｺﾞｼｯｸE</vt:lpstr>
      <vt:lpstr>HGP創英角ﾎﾟｯﾌﾟ体</vt:lpstr>
      <vt:lpstr>HGｺﾞｼｯｸE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がん相談支援センター</dc:creator>
  <cp:lastModifiedBy>がん相談支援センター</cp:lastModifiedBy>
  <cp:revision>95</cp:revision>
  <cp:lastPrinted>2022-12-15T02:19:25Z</cp:lastPrinted>
  <dcterms:created xsi:type="dcterms:W3CDTF">2022-07-12T06:59:32Z</dcterms:created>
  <dcterms:modified xsi:type="dcterms:W3CDTF">2022-12-19T03:40:29Z</dcterms:modified>
</cp:coreProperties>
</file>