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0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23AB6C-9ADF-41EF-9DEE-AE46D4ECACFE}" type="datetimeFigureOut">
              <a:rPr kumimoji="1" lang="ja-JP" altLang="en-US" smtClean="0"/>
              <a:t>2022/12/19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586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4" y="9428586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EF6A14-7518-4B44-A498-C73C896CB3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54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F76AE7-4AD7-40F8-A922-3AB02EF1F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6BDE062-1661-4467-8DE3-F6747429C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2A031D-D697-4C71-85B4-5F9EA1C32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B4CA-4418-40DB-A731-445DA68EFCA0}" type="datetimeFigureOut">
              <a:rPr kumimoji="1" lang="ja-JP" altLang="en-US" smtClean="0"/>
              <a:t>2022/12/19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DDF591-DFE5-4FFC-BDE6-26148964B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736533-2242-4CBA-A3E3-AB6E98C72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3477-9875-49A7-A85A-175EC5406A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5836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F88162-B130-4BB4-B783-1A1B6E58F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EC526E7-F6A8-43F4-ACA1-1BB710AEF5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BECD57-F148-44FE-A3E5-D98CE8E09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B4CA-4418-40DB-A731-445DA68EFCA0}" type="datetimeFigureOut">
              <a:rPr kumimoji="1" lang="ja-JP" altLang="en-US" smtClean="0"/>
              <a:t>2022/12/19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789C5A-D50F-48BC-878F-96DE39797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E28C9D-0806-4BCE-B936-14A4E80AC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3477-9875-49A7-A85A-175EC5406A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734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82F06E4-3B09-4B8D-AC28-40F9C27EE7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1C97465-3301-481D-8914-C0E8B1501B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D555FB-9BBE-44B8-AA2B-2ECD349F3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B4CA-4418-40DB-A731-445DA68EFCA0}" type="datetimeFigureOut">
              <a:rPr kumimoji="1" lang="ja-JP" altLang="en-US" smtClean="0"/>
              <a:t>2022/12/19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0E2C77-E88A-4CE9-BA56-5071FEEF4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BB9F0B9-96EC-4B0D-8DDE-410523C9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3477-9875-49A7-A85A-175EC5406A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7912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90BADF-40AB-41C3-9C8E-587820C8D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76F198-981C-4071-AE76-F3BA7BAFC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ED6D9F-D49C-4ABB-8CA4-39EE97A99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B4CA-4418-40DB-A731-445DA68EFCA0}" type="datetimeFigureOut">
              <a:rPr kumimoji="1" lang="ja-JP" altLang="en-US" smtClean="0"/>
              <a:t>2022/12/19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7FBC44-4F89-42A4-9C6F-6501D689B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E389F6-57FD-4AE4-8370-B1F31E613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3477-9875-49A7-A85A-175EC5406A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455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01F65A-53F0-4CBF-BA79-53EEC426C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44450DE-FF61-424A-B6F0-18CA461749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A7D487-DA2F-4111-B9BE-363DDA641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B4CA-4418-40DB-A731-445DA68EFCA0}" type="datetimeFigureOut">
              <a:rPr kumimoji="1" lang="ja-JP" altLang="en-US" smtClean="0"/>
              <a:t>2022/12/19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609882-2509-43A6-8058-1F39C8232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538BFD-4E0D-40CF-88F6-7A17C6151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3477-9875-49A7-A85A-175EC5406A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8070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13AE40-F3BF-452D-B209-E9ED2B6E7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0B7C63F-E7E1-4F89-A546-F3293D2595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B3234C6-79FE-4A20-AC47-C664514313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AB135DA-6B27-4401-A1F7-3AC3AF535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B4CA-4418-40DB-A731-445DA68EFCA0}" type="datetimeFigureOut">
              <a:rPr kumimoji="1" lang="ja-JP" altLang="en-US" smtClean="0"/>
              <a:t>2022/12/19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8FE72C-6E67-4C1C-8234-C6BB79197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DA96382-D778-4D2A-A6C7-881A97556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3477-9875-49A7-A85A-175EC5406A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386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984736-9E67-4FC3-901A-4434C8FBF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C23F172-D1A4-4C2A-9285-EB385BCE1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0560251-20E1-490F-AF4E-9D1C89A06C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103607F-D569-4745-BA6E-E2BDB15D46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1FB7C30-A032-454B-924E-FB0A651225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030EAC8-51CD-4FE3-B5CA-BE78FAF6E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B4CA-4418-40DB-A731-445DA68EFCA0}" type="datetimeFigureOut">
              <a:rPr kumimoji="1" lang="ja-JP" altLang="en-US" smtClean="0"/>
              <a:t>2022/12/19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E9C1B87-4E6F-40A2-A9C1-A22FCAEF1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5183696-E76F-431D-BADA-2C9D80DB6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3477-9875-49A7-A85A-175EC5406A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101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4E58AD-58FF-442C-8A6A-105A1F61F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6454D0A-AC62-48BF-894A-ABB441B00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B4CA-4418-40DB-A731-445DA68EFCA0}" type="datetimeFigureOut">
              <a:rPr kumimoji="1" lang="ja-JP" altLang="en-US" smtClean="0"/>
              <a:t>2022/12/19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AC62B62-268B-41E6-AD03-AA5B08E1D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DA6A491-D7D3-423B-8C9E-4268F3214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3477-9875-49A7-A85A-175EC5406A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452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6841F58-18F3-4A8D-999C-2A708BDCC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B4CA-4418-40DB-A731-445DA68EFCA0}" type="datetimeFigureOut">
              <a:rPr kumimoji="1" lang="ja-JP" altLang="en-US" smtClean="0"/>
              <a:t>2022/12/19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A0BD1E1-6296-41EC-8B69-02660DA0D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4D29686-C071-4384-9C8B-8A7DD17B8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3477-9875-49A7-A85A-175EC5406A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0637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FF0E48-A0C4-4BC5-B5B1-593C1376D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80EB6D-5679-4762-83C0-299649E944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9D853CF-0ED1-4E57-ACC2-15330D90FE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BF0E054-FC32-4A2D-85CD-09758A197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B4CA-4418-40DB-A731-445DA68EFCA0}" type="datetimeFigureOut">
              <a:rPr kumimoji="1" lang="ja-JP" altLang="en-US" smtClean="0"/>
              <a:t>2022/12/19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6952427-05A1-43A6-8173-F6508FF18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7AF1C01-DA9A-4228-8CBA-78C22D0C3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3477-9875-49A7-A85A-175EC5406A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8050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9E6D3D-93C4-4264-BCCF-098772B42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0F4514A-4BF3-4342-9CA4-A5EE80786C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F1C127F-5907-4573-9C2A-6557A0AAC4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C1B3B3-D67A-4DE0-85BF-29DE7E032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B4CA-4418-40DB-A731-445DA68EFCA0}" type="datetimeFigureOut">
              <a:rPr kumimoji="1" lang="ja-JP" altLang="en-US" smtClean="0"/>
              <a:t>2022/12/19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C850D80-0DAC-4E13-9E35-7ED3B525E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B0CFC16-7FE2-4766-8C58-84365854B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3477-9875-49A7-A85A-175EC5406A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527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DC5299E-4810-4DCE-9851-C236A5193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F1030B7-F4B4-4EFD-AF59-0538963291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A0FF08-CD25-4D66-B57B-1FC3FA6B32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B4CA-4418-40DB-A731-445DA68EFCA0}" type="datetimeFigureOut">
              <a:rPr kumimoji="1" lang="ja-JP" altLang="en-US" smtClean="0"/>
              <a:t>2022/12/19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83039B-21BC-43BA-9B14-D41BEF4B0A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46A52A-DAFA-4FE9-A138-D8D0AF95E0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83477-9875-49A7-A85A-175EC5406A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17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C0C37F6C-ADB1-4702-B182-F3CAD059AA6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1948"/>
            <a:ext cx="12192000" cy="6860639"/>
          </a:xfrm>
          <a:prstGeom prst="rect">
            <a:avLst/>
          </a:prstGeom>
          <a:gradFill>
            <a:gsLst>
              <a:gs pos="66000">
                <a:schemeClr val="accent6">
                  <a:alpha val="34000"/>
                  <a:lumMod val="31000"/>
                  <a:lumOff val="69000"/>
                </a:schemeClr>
              </a:gs>
              <a:gs pos="56500">
                <a:srgbClr val="DBECD0"/>
              </a:gs>
              <a:gs pos="47000">
                <a:schemeClr val="accent6">
                  <a:lumMod val="5000"/>
                  <a:lumOff val="95000"/>
                </a:schemeClr>
              </a:gs>
              <a:gs pos="66000">
                <a:schemeClr val="accent6">
                  <a:lumMod val="45000"/>
                  <a:lumOff val="55000"/>
                </a:schemeClr>
              </a:gs>
              <a:gs pos="87620">
                <a:srgbClr val="C6E1B5"/>
              </a:gs>
              <a:gs pos="80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  <a:alpha val="48000"/>
                </a:schemeClr>
              </a:gs>
            </a:gsLst>
            <a:lin ang="5400000" scaled="1"/>
          </a:gradFill>
        </p:spPr>
      </p:pic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CCE25CF9-9E7C-4301-99CA-DE6DF2534F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156209"/>
              </p:ext>
            </p:extLst>
          </p:nvPr>
        </p:nvGraphicFramePr>
        <p:xfrm>
          <a:off x="3390764" y="3273243"/>
          <a:ext cx="5410472" cy="72644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143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9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38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日程・時間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432" marR="91432" marT="48068" marB="480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　　　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回目</a:t>
                      </a:r>
                    </a:p>
                  </a:txBody>
                  <a:tcPr marL="91432" marR="91432" marT="48068" marB="480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　　　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回目</a:t>
                      </a:r>
                    </a:p>
                  </a:txBody>
                  <a:tcPr marL="91432" marR="91432" marT="48068" marB="4806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46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2023</a:t>
                      </a:r>
                      <a:r>
                        <a:rPr kumimoji="1" lang="ja-JP" altLang="en-US" sz="16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</a:t>
                      </a:r>
                      <a:r>
                        <a:rPr kumimoji="1" lang="en-US" altLang="ja-JP" sz="16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kumimoji="1" lang="ja-JP" altLang="en-US" sz="16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月ｺｰｽ</a:t>
                      </a:r>
                      <a:endParaRPr kumimoji="1" lang="ja-JP" altLang="en-US" sz="1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432" marR="91432" marT="48068" marB="480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48874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 　</a:t>
                      </a:r>
                      <a:r>
                        <a:rPr kumimoji="1" lang="en-US" altLang="ja-JP" sz="1800" b="1" dirty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日（金）　　  </a:t>
                      </a:r>
                      <a:r>
                        <a:rPr kumimoji="1" lang="en-US" altLang="ja-JP" sz="1800" b="1" dirty="0">
                          <a:solidFill>
                            <a:schemeClr val="tx1"/>
                          </a:solidFill>
                        </a:rPr>
                        <a:t>17</a:t>
                      </a:r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（金）</a:t>
                      </a:r>
                      <a:endParaRPr kumimoji="1" lang="en-US" altLang="ja-JP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2" marR="91432" marT="48068" marB="480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424" marR="91424" marT="47997" marB="4799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Rectangle 3">
            <a:extLst>
              <a:ext uri="{FF2B5EF4-FFF2-40B4-BE49-F238E27FC236}">
                <a16:creationId xmlns:a16="http://schemas.microsoft.com/office/drawing/2014/main" id="{96497559-64DF-407E-A607-062AE3060F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4799" y="972619"/>
            <a:ext cx="7445503" cy="8747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 cap="sq" cmpd="thickThin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lIns="80897" tIns="40448" rIns="80897" bIns="40448" anchor="ctr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FontTx/>
              <a:buNone/>
              <a:defRPr/>
            </a:pPr>
            <a:r>
              <a:rPr lang="en-US" altLang="ja-JP" sz="1800" b="1" kern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WEB</a:t>
            </a:r>
            <a:r>
              <a:rPr lang="ja-JP" altLang="en-US" sz="1800" b="1" kern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開催となります。看護師，ソーシャルワーカー，社会保険労務士などからのレクチャーを基に学んでいき，問題解決を支援いたします。</a:t>
            </a:r>
            <a:r>
              <a:rPr lang="en-US" altLang="ja-JP" sz="1400" b="1" kern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400" b="1" kern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就職の斡旋（あっせん）ではございません。</a:t>
            </a:r>
            <a:endParaRPr lang="en-US" altLang="ja-JP" sz="1400" b="1" kern="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D2A5A6A-080D-4AF6-A7F4-16DC09AD2C89}"/>
              </a:ext>
            </a:extLst>
          </p:cNvPr>
          <p:cNvSpPr/>
          <p:nvPr/>
        </p:nvSpPr>
        <p:spPr>
          <a:xfrm>
            <a:off x="1622012" y="435582"/>
            <a:ext cx="10099702" cy="53703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2800" b="1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がん患者さんの治療と仕事の両立を支援します！</a:t>
            </a:r>
            <a:endParaRPr kumimoji="1" lang="en-US" altLang="ja-JP" sz="2800" b="1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3200" b="1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</a:t>
            </a:r>
            <a:r>
              <a:rPr kumimoji="1" lang="en-US" altLang="ja-JP" sz="3200" b="1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WEB</a:t>
            </a:r>
            <a:r>
              <a:rPr kumimoji="1" lang="ja-JP" altLang="en-US" sz="3200" b="1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ワーキングサポート　</a:t>
            </a:r>
            <a:r>
              <a:rPr kumimoji="1" lang="en-US" altLang="ja-JP" sz="3200" b="1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2022</a:t>
            </a:r>
            <a:r>
              <a:rPr kumimoji="1" lang="ja-JP" altLang="en-US" sz="3200" b="1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年度～</a:t>
            </a:r>
            <a:endParaRPr kumimoji="1" lang="en-US" altLang="ja-JP" sz="3200" b="1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30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　</a:t>
            </a:r>
            <a:endParaRPr kumimoji="1" lang="ja-JP" altLang="en-US" sz="2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テキスト ボックス 17">
            <a:extLst>
              <a:ext uri="{FF2B5EF4-FFF2-40B4-BE49-F238E27FC236}">
                <a16:creationId xmlns:a16="http://schemas.microsoft.com/office/drawing/2014/main" id="{E9027E61-B335-46F4-9EFA-F9B46F2EBC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43" y="4053095"/>
            <a:ext cx="5307012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kumimoji="1"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</a:t>
            </a: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時間</a:t>
            </a:r>
            <a:r>
              <a:rPr kumimoji="1"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】</a:t>
            </a:r>
            <a:r>
              <a:rPr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18</a:t>
            </a: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kumimoji="1"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00</a:t>
            </a: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  <a:r>
              <a:rPr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19</a:t>
            </a: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kumimoji="1"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00</a:t>
            </a:r>
          </a:p>
          <a:p>
            <a:pPr eaLnBrk="1" hangingPunct="1"/>
            <a:r>
              <a:rPr kumimoji="1"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</a:t>
            </a: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開催</a:t>
            </a:r>
            <a:r>
              <a:rPr kumimoji="1"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】</a:t>
            </a: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1"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WEB</a:t>
            </a: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開催：</a:t>
            </a:r>
            <a:r>
              <a:rPr kumimoji="1"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ZOOM</a:t>
            </a:r>
          </a:p>
          <a:p>
            <a:pPr eaLnBrk="1" hangingPunct="1"/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病院ホームページ又は，左記二次元コードから</a:t>
            </a:r>
            <a:endParaRPr kumimoji="1"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eaLnBrk="1" hangingPunct="1"/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お申込みください。</a:t>
            </a:r>
            <a:endParaRPr kumimoji="1"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eaLnBrk="1" hangingPunct="1"/>
            <a:r>
              <a:rPr lang="en-US" altLang="ja-JP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※</a:t>
            </a:r>
            <a:r>
              <a:rPr lang="ja-JP" altLang="en-US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対面開催ではありませんのでご注意ください。</a:t>
            </a:r>
            <a:endParaRPr kumimoji="1" lang="en-US" altLang="ja-JP" dirty="0">
              <a:solidFill>
                <a:srgbClr val="FF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eaLnBrk="1" hangingPunct="1"/>
            <a:r>
              <a:rPr kumimoji="1" lang="en-US" altLang="ja-JP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※</a:t>
            </a:r>
            <a:r>
              <a:rPr kumimoji="1" lang="ja-JP" altLang="en-US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申込〆切は開催予定日の１週間前までです。</a:t>
            </a:r>
          </a:p>
        </p:txBody>
      </p:sp>
      <p:sp>
        <p:nvSpPr>
          <p:cNvPr id="14" name="角丸四角形 11">
            <a:extLst>
              <a:ext uri="{FF2B5EF4-FFF2-40B4-BE49-F238E27FC236}">
                <a16:creationId xmlns:a16="http://schemas.microsoft.com/office/drawing/2014/main" id="{8D11B863-CA3C-4E30-A726-EA1A0C3C5074}"/>
              </a:ext>
            </a:extLst>
          </p:cNvPr>
          <p:cNvSpPr/>
          <p:nvPr/>
        </p:nvSpPr>
        <p:spPr>
          <a:xfrm>
            <a:off x="3859484" y="5860832"/>
            <a:ext cx="5307012" cy="811728"/>
          </a:xfrm>
          <a:prstGeom prst="roundRect">
            <a:avLst/>
          </a:prstGeom>
          <a:solidFill>
            <a:srgbClr val="FFFFCC"/>
          </a:solidFill>
          <a:ln w="38100"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問合せ先</a:t>
            </a:r>
            <a:r>
              <a:rPr kumimoji="1"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日本大学医学部附属板橋病院１階</a:t>
            </a:r>
            <a:endParaRPr kumimoji="1" lang="en-US" altLang="ja-JP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がん相談支援センター</a:t>
            </a: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☎</a:t>
            </a:r>
            <a:r>
              <a:rPr kumimoji="1"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03</a:t>
            </a:r>
            <a:r>
              <a:rPr kumimoji="1" lang="ja-JP" altLang="en-US" b="1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ｰ</a:t>
            </a:r>
            <a:r>
              <a:rPr kumimoji="1"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3972-0011</a:t>
            </a: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まで</a:t>
            </a:r>
          </a:p>
        </p:txBody>
      </p:sp>
      <p:pic>
        <p:nvPicPr>
          <p:cNvPr id="15" name="Picture 4" descr="ハローワークのイラスト「係員と面談」">
            <a:extLst>
              <a:ext uri="{FF2B5EF4-FFF2-40B4-BE49-F238E27FC236}">
                <a16:creationId xmlns:a16="http://schemas.microsoft.com/office/drawing/2014/main" id="{18044FBC-58DB-4960-8A11-EFD1246D6D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127" y="5187201"/>
            <a:ext cx="1626406" cy="177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円形吹き出し 6">
            <a:extLst>
              <a:ext uri="{FF2B5EF4-FFF2-40B4-BE49-F238E27FC236}">
                <a16:creationId xmlns:a16="http://schemas.microsoft.com/office/drawing/2014/main" id="{7B4F865E-E874-4B28-B837-E23571A8BC1C}"/>
              </a:ext>
            </a:extLst>
          </p:cNvPr>
          <p:cNvSpPr/>
          <p:nvPr/>
        </p:nvSpPr>
        <p:spPr>
          <a:xfrm>
            <a:off x="920127" y="3794989"/>
            <a:ext cx="2721178" cy="1169987"/>
          </a:xfrm>
          <a:prstGeom prst="wedgeEllipseCallout">
            <a:avLst>
              <a:gd name="adj1" fmla="val -4477"/>
              <a:gd name="adj2" fmla="val 6769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16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ハローワークや</a:t>
            </a:r>
            <a:endParaRPr kumimoji="1" lang="en-US" altLang="ja-JP" sz="1600" dirty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16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面接でなんと言えばいい？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A2F3990-4019-4A6F-93FB-4AED00F5C721}"/>
              </a:ext>
            </a:extLst>
          </p:cNvPr>
          <p:cNvSpPr/>
          <p:nvPr/>
        </p:nvSpPr>
        <p:spPr>
          <a:xfrm rot="1378945">
            <a:off x="2005332" y="5505222"/>
            <a:ext cx="404812" cy="37782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2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？</a:t>
            </a:r>
            <a:endParaRPr kumimoji="1"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F0B9BF2E-5A38-4700-ADCE-441300AFBD8F}"/>
              </a:ext>
            </a:extLst>
          </p:cNvPr>
          <p:cNvSpPr/>
          <p:nvPr/>
        </p:nvSpPr>
        <p:spPr>
          <a:xfrm rot="1378945">
            <a:off x="1852494" y="5435373"/>
            <a:ext cx="404812" cy="37782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2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？</a:t>
            </a:r>
            <a:endParaRPr kumimoji="1"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FB41929D-1408-4E2E-8BED-76A712638079}"/>
              </a:ext>
            </a:extLst>
          </p:cNvPr>
          <p:cNvSpPr/>
          <p:nvPr/>
        </p:nvSpPr>
        <p:spPr>
          <a:xfrm rot="1084498">
            <a:off x="2112284" y="5769638"/>
            <a:ext cx="415925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kern="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💦</a:t>
            </a:r>
            <a:endParaRPr lang="ja-JP" altLang="en-US" dirty="0">
              <a:latin typeface="+mn-lt"/>
            </a:endParaRPr>
          </a:p>
        </p:txBody>
      </p:sp>
      <p:sp>
        <p:nvSpPr>
          <p:cNvPr id="21" name="円/楕円 15">
            <a:extLst>
              <a:ext uri="{FF2B5EF4-FFF2-40B4-BE49-F238E27FC236}">
                <a16:creationId xmlns:a16="http://schemas.microsoft.com/office/drawing/2014/main" id="{69EC9EE5-A4CB-4F5D-B765-02C1ADC24069}"/>
              </a:ext>
            </a:extLst>
          </p:cNvPr>
          <p:cNvSpPr/>
          <p:nvPr/>
        </p:nvSpPr>
        <p:spPr>
          <a:xfrm>
            <a:off x="8752067" y="3307267"/>
            <a:ext cx="1920997" cy="873125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16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履歴書はどう書けばいい</a:t>
            </a:r>
            <a:r>
              <a:rPr kumimoji="1" lang="en-US" altLang="ja-JP" sz="16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?</a:t>
            </a:r>
            <a:endParaRPr kumimoji="1" lang="ja-JP" altLang="en-US" sz="1600" dirty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22" name="Picture 2" descr="退職を考えている女性会社員のイラスト">
            <a:extLst>
              <a:ext uri="{FF2B5EF4-FFF2-40B4-BE49-F238E27FC236}">
                <a16:creationId xmlns:a16="http://schemas.microsoft.com/office/drawing/2014/main" id="{282B5102-7BBC-4E7C-AA08-1237335283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1639" y="4015266"/>
            <a:ext cx="2043112" cy="214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円/楕円 5">
            <a:extLst>
              <a:ext uri="{FF2B5EF4-FFF2-40B4-BE49-F238E27FC236}">
                <a16:creationId xmlns:a16="http://schemas.microsoft.com/office/drawing/2014/main" id="{08F77782-97EA-474E-B987-37837AC3CA0E}"/>
              </a:ext>
            </a:extLst>
          </p:cNvPr>
          <p:cNvSpPr/>
          <p:nvPr/>
        </p:nvSpPr>
        <p:spPr>
          <a:xfrm>
            <a:off x="8488558" y="5059620"/>
            <a:ext cx="1526651" cy="834602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16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就職</a:t>
            </a:r>
            <a:endParaRPr kumimoji="1" lang="en-US" altLang="ja-JP" sz="1600" dirty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16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どうしよう</a:t>
            </a:r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01385D88-5245-4C6D-B6D1-243E2815866E}"/>
              </a:ext>
            </a:extLst>
          </p:cNvPr>
          <p:cNvSpPr/>
          <p:nvPr/>
        </p:nvSpPr>
        <p:spPr>
          <a:xfrm>
            <a:off x="1075245" y="57890"/>
            <a:ext cx="1823351" cy="763064"/>
          </a:xfrm>
          <a:prstGeom prst="roundRect">
            <a:avLst/>
          </a:prstGeom>
          <a:solidFill>
            <a:srgbClr val="F9F07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参加費無料</a:t>
            </a:r>
            <a:endParaRPr kumimoji="1" lang="en-US" altLang="ja-JP" sz="2000" dirty="0">
              <a:solidFill>
                <a:schemeClr val="tx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事前申込み制</a:t>
            </a:r>
          </a:p>
        </p:txBody>
      </p:sp>
      <p:graphicFrame>
        <p:nvGraphicFramePr>
          <p:cNvPr id="26" name="表 25">
            <a:extLst>
              <a:ext uri="{FF2B5EF4-FFF2-40B4-BE49-F238E27FC236}">
                <a16:creationId xmlns:a16="http://schemas.microsoft.com/office/drawing/2014/main" id="{650871F4-FB36-4FD4-B1A8-094CF86FEC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433671"/>
              </p:ext>
            </p:extLst>
          </p:nvPr>
        </p:nvGraphicFramePr>
        <p:xfrm>
          <a:off x="1794799" y="1856805"/>
          <a:ext cx="7138987" cy="13760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976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413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9068" marR="99068" marT="48015" marB="480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9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kumimoji="1" lang="ja-JP" altLang="en-US" sz="19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内　容</a:t>
                      </a:r>
                      <a:r>
                        <a:rPr kumimoji="1" lang="en-US" altLang="ja-JP" sz="19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r>
                        <a:rPr kumimoji="1" lang="ja-JP" altLang="en-US" sz="17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１コース全</a:t>
                      </a:r>
                      <a:r>
                        <a:rPr kumimoji="1" lang="en-US" altLang="ja-JP" sz="17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kumimoji="1" lang="ja-JP" altLang="en-US" sz="17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回。途中からもご参加いただけます。</a:t>
                      </a:r>
                    </a:p>
                  </a:txBody>
                  <a:tcPr marL="99068" marR="99068" marT="48015" marB="480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１回目</a:t>
                      </a:r>
                    </a:p>
                  </a:txBody>
                  <a:tcPr marL="99068" marR="99068" marT="48015" marB="480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自己紹介（自分の就労上の問題について），休職中の過ごし方，</a:t>
                      </a:r>
                      <a:endParaRPr kumimoji="1" lang="en-US" altLang="ja-JP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4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再就職について，仕事と治療の両立について，</a:t>
                      </a:r>
                      <a:r>
                        <a:rPr kumimoji="1" lang="ja-JP" altLang="en-US" sz="12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ja-JP" altLang="en-US" sz="14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ミニレクチャー</a:t>
                      </a:r>
                    </a:p>
                  </a:txBody>
                  <a:tcPr marL="99068" marR="99068" marT="48015" marB="480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7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２回目</a:t>
                      </a:r>
                    </a:p>
                  </a:txBody>
                  <a:tcPr marL="99068" marR="99068" marT="48015" marB="480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労働条件について，社会保障制度について，ミニレクチャー</a:t>
                      </a:r>
                    </a:p>
                  </a:txBody>
                  <a:tcPr marL="99068" marR="99068" marT="48015" marB="480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0" name="円/楕円 8">
            <a:extLst>
              <a:ext uri="{FF2B5EF4-FFF2-40B4-BE49-F238E27FC236}">
                <a16:creationId xmlns:a16="http://schemas.microsoft.com/office/drawing/2014/main" id="{202DA65B-2BD3-4EFB-B8E4-96989FA1B914}"/>
              </a:ext>
            </a:extLst>
          </p:cNvPr>
          <p:cNvSpPr/>
          <p:nvPr/>
        </p:nvSpPr>
        <p:spPr>
          <a:xfrm>
            <a:off x="8862091" y="2145654"/>
            <a:ext cx="2043112" cy="1155700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16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職場にガンだと言わないと</a:t>
            </a:r>
            <a:endParaRPr kumimoji="1" lang="en-US" altLang="ja-JP" sz="1600" dirty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16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ダメ</a:t>
            </a:r>
            <a:r>
              <a:rPr kumimoji="1" lang="en-US" altLang="ja-JP" sz="16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?</a:t>
            </a:r>
            <a:endParaRPr kumimoji="1" lang="ja-JP" altLang="en-US" sz="1600" dirty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" name="吹き出し: 円形 1">
            <a:extLst>
              <a:ext uri="{FF2B5EF4-FFF2-40B4-BE49-F238E27FC236}">
                <a16:creationId xmlns:a16="http://schemas.microsoft.com/office/drawing/2014/main" id="{4E1F5259-DAD4-4940-AB2C-2983D0E5AA26}"/>
              </a:ext>
            </a:extLst>
          </p:cNvPr>
          <p:cNvSpPr/>
          <p:nvPr/>
        </p:nvSpPr>
        <p:spPr>
          <a:xfrm>
            <a:off x="9234356" y="763868"/>
            <a:ext cx="1983310" cy="1507494"/>
          </a:xfrm>
          <a:prstGeom prst="wedgeEllipseCallout">
            <a:avLst>
              <a:gd name="adj1" fmla="val -8129"/>
              <a:gd name="adj2" fmla="val 46765"/>
            </a:avLst>
          </a:prstGeom>
          <a:solidFill>
            <a:srgbClr val="F9F07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73912B2-7A30-4629-BA31-F750638E3E42}"/>
              </a:ext>
            </a:extLst>
          </p:cNvPr>
          <p:cNvSpPr txBox="1"/>
          <p:nvPr/>
        </p:nvSpPr>
        <p:spPr>
          <a:xfrm>
            <a:off x="9553773" y="823535"/>
            <a:ext cx="15454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ひとりで</a:t>
            </a:r>
            <a:endParaRPr kumimoji="1"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悩まないで一緒に考えましょう！</a:t>
            </a:r>
          </a:p>
        </p:txBody>
      </p:sp>
      <p:pic>
        <p:nvPicPr>
          <p:cNvPr id="25" name="Picture 2" descr="https://qr.quel.jp/tmp/80cb8f2a7a5b04fb43b0b033e02480d7670d6d55.png">
            <a:extLst>
              <a:ext uri="{FF2B5EF4-FFF2-40B4-BE49-F238E27FC236}">
                <a16:creationId xmlns:a16="http://schemas.microsoft.com/office/drawing/2014/main" id="{EA92B23D-3927-4DBB-AC5D-F4EB9F872D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6091" y="5321949"/>
            <a:ext cx="1289519" cy="1325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0267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274</Words>
  <Application>Microsoft Office PowerPoint</Application>
  <PresentationFormat>ワイド画面</PresentationFormat>
  <Paragraphs>37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AR P丸ゴシック体M</vt:lpstr>
      <vt:lpstr>BIZ UDPゴシック</vt:lpstr>
      <vt:lpstr>HGPｺﾞｼｯｸE</vt:lpstr>
      <vt:lpstr>HGP創英角ﾎﾟｯﾌﾟ体</vt:lpstr>
      <vt:lpstr>HGｺﾞｼｯｸE</vt:lpstr>
      <vt:lpstr>HG丸ｺﾞｼｯｸM-PRO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がん相談支援センター</dc:creator>
  <cp:lastModifiedBy>がん相談支援センター</cp:lastModifiedBy>
  <cp:revision>95</cp:revision>
  <cp:lastPrinted>2022-12-15T02:19:25Z</cp:lastPrinted>
  <dcterms:created xsi:type="dcterms:W3CDTF">2022-07-12T06:59:32Z</dcterms:created>
  <dcterms:modified xsi:type="dcterms:W3CDTF">2022-12-19T03:40:29Z</dcterms:modified>
</cp:coreProperties>
</file>